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555" r:id="rId2"/>
    <p:sldId id="741" r:id="rId3"/>
    <p:sldId id="742" r:id="rId4"/>
    <p:sldId id="743" r:id="rId5"/>
    <p:sldId id="744" r:id="rId6"/>
    <p:sldId id="745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BAFCC-81DA-44B5-A176-2A69A3471F56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D754A-B3AD-44EB-A6B1-317306A466C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904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02/03/2021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4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3-12</a:t>
            </a:r>
          </a:p>
          <a:p>
            <a:pPr algn="l"/>
            <a:r>
              <a:rPr lang="fr-FR" dirty="0" smtClean="0"/>
              <a:t>	Vous possédez                      et vous avez décidé d’entamer de cette couleur.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Quel  est le risque, ici d’entamer de la quatrième meilleure ?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Il serait dommage de permettre au déclarant de réaliser deux levées dans une configuration comme ci-dessous :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r>
              <a:rPr lang="fr-FR" dirty="0"/>
              <a:t>	</a:t>
            </a:r>
            <a:r>
              <a:rPr lang="fr-FR" dirty="0" smtClean="0"/>
              <a:t>Entamer du Roi revient à espérer, si le partenaire n’a pas l’As, que la Dame et le Valet enlèveront toutes les cartes de l’adversaire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3097427" y="1301578"/>
            <a:ext cx="1392195" cy="4695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R D V 5 3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30" name="Groupe 29"/>
          <p:cNvGrpSpPr/>
          <p:nvPr/>
        </p:nvGrpSpPr>
        <p:grpSpPr>
          <a:xfrm>
            <a:off x="337751" y="3034007"/>
            <a:ext cx="3333269" cy="1411939"/>
            <a:chOff x="230659" y="2248018"/>
            <a:chExt cx="3333269" cy="1411939"/>
          </a:xfrm>
        </p:grpSpPr>
        <p:sp>
          <p:nvSpPr>
            <p:cNvPr id="31" name="Rectangle à coins arrondis 30"/>
            <p:cNvSpPr/>
            <p:nvPr/>
          </p:nvSpPr>
          <p:spPr>
            <a:xfrm>
              <a:off x="230659" y="2716603"/>
              <a:ext cx="1725338" cy="4705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R D V 5 3</a:t>
              </a:r>
            </a:p>
          </p:txBody>
        </p:sp>
        <p:sp>
          <p:nvSpPr>
            <p:cNvPr id="32" name="Rectangle à coins arrondis 31"/>
            <p:cNvSpPr/>
            <p:nvPr/>
          </p:nvSpPr>
          <p:spPr>
            <a:xfrm>
              <a:off x="2443068" y="2716602"/>
              <a:ext cx="1120860" cy="47050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9 7 4</a:t>
              </a:r>
            </a:p>
          </p:txBody>
        </p:sp>
        <p:sp>
          <p:nvSpPr>
            <p:cNvPr id="33" name="Rectangle à coins arrondis 32"/>
            <p:cNvSpPr/>
            <p:nvPr/>
          </p:nvSpPr>
          <p:spPr>
            <a:xfrm>
              <a:off x="1715302" y="2248018"/>
              <a:ext cx="968460" cy="462752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solidFill>
                    <a:schemeClr val="tx1"/>
                  </a:solidFill>
                </a:rPr>
                <a:t>8 2</a:t>
              </a:r>
            </a:p>
          </p:txBody>
        </p:sp>
        <p:sp>
          <p:nvSpPr>
            <p:cNvPr id="34" name="Rectangle à coins arrondis 33"/>
            <p:cNvSpPr/>
            <p:nvPr/>
          </p:nvSpPr>
          <p:spPr>
            <a:xfrm>
              <a:off x="1547945" y="3188647"/>
              <a:ext cx="1303174" cy="47131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400" dirty="0">
                  <a:solidFill>
                    <a:schemeClr val="tx1"/>
                  </a:solidFill>
                </a:rPr>
                <a:t>♠ </a:t>
              </a:r>
              <a:r>
                <a:rPr lang="fr-FR" sz="2400" b="1" dirty="0" smtClean="0">
                  <a:solidFill>
                    <a:schemeClr val="tx1"/>
                  </a:solidFill>
                </a:rPr>
                <a:t>A 10 </a:t>
              </a:r>
              <a:r>
                <a:rPr lang="fr-FR" sz="2400" b="1" dirty="0">
                  <a:solidFill>
                    <a:schemeClr val="tx1"/>
                  </a:solidFill>
                </a:rPr>
                <a:t>6</a:t>
              </a:r>
              <a:endParaRPr lang="fr-FR" sz="24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35" name="Rectangle à coins arrondis 34"/>
            <p:cNvSpPr/>
            <p:nvPr/>
          </p:nvSpPr>
          <p:spPr>
            <a:xfrm>
              <a:off x="1975252" y="2733820"/>
              <a:ext cx="448561" cy="436067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052122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4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3-13</a:t>
            </a:r>
          </a:p>
          <a:p>
            <a:pPr algn="l"/>
            <a:r>
              <a:rPr lang="fr-FR" dirty="0" smtClean="0"/>
              <a:t>	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ZoneTexte 6"/>
          <p:cNvSpPr txBox="1"/>
          <p:nvPr/>
        </p:nvSpPr>
        <p:spPr>
          <a:xfrm>
            <a:off x="556434" y="4335351"/>
            <a:ext cx="1136076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Dans le diagramme 1, dans quelle couleur le déclarant va-t-il essayer de trouver les levées manquantes ?</a:t>
            </a:r>
          </a:p>
          <a:p>
            <a:r>
              <a:rPr lang="fr-FR" sz="2000" dirty="0" smtClean="0"/>
              <a:t>Les Carreaux fourniront trois levées une fois l’As concédé à l’adversaire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Quelle est l’entame choisie par Ouest dans le diagramme 2 ?</a:t>
            </a:r>
          </a:p>
          <a:p>
            <a:r>
              <a:rPr lang="fr-FR" sz="2000" dirty="0" smtClean="0"/>
              <a:t>Roi de Carreau pour affranchir la couleur et montrer au partenaire qu’on possède la Dame et le Valet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Quelle est </a:t>
            </a:r>
            <a:r>
              <a:rPr lang="fr-FR" sz="2000" dirty="0" smtClean="0"/>
              <a:t>le point commun entre </a:t>
            </a:r>
            <a:r>
              <a:rPr lang="fr-FR" sz="2000" dirty="0" smtClean="0"/>
              <a:t>ces deux donnes ?</a:t>
            </a:r>
          </a:p>
          <a:p>
            <a:r>
              <a:rPr lang="fr-FR" sz="2000" dirty="0" smtClean="0"/>
              <a:t>Dans les deux cas, l’affranchissement des Carreaux permet  au joueur qui les détient d’atteindre ses objectifs. L’un est déclarant et l’autre en défense, mais les moyens utilisés sont les mêmes.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56434" y="3167788"/>
            <a:ext cx="16960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Sud joue </a:t>
            </a:r>
            <a:r>
              <a:rPr lang="fr-FR" dirty="0" smtClean="0"/>
              <a:t>3SA sur l’entame </a:t>
            </a:r>
            <a:r>
              <a:rPr lang="fr-FR" dirty="0"/>
              <a:t>de la Dame de Cœur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509955" y="1229479"/>
            <a:ext cx="1675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Diagramme</a:t>
            </a:r>
          </a:p>
          <a:p>
            <a:pPr algn="ctr"/>
            <a:r>
              <a:rPr lang="fr-FR" sz="2400" b="1" dirty="0" smtClean="0"/>
              <a:t>1</a:t>
            </a:r>
            <a:endParaRPr lang="fr-FR" sz="2400" b="1" dirty="0"/>
          </a:p>
        </p:txBody>
      </p:sp>
      <p:grpSp>
        <p:nvGrpSpPr>
          <p:cNvPr id="17" name="Groupe 16"/>
          <p:cNvGrpSpPr/>
          <p:nvPr/>
        </p:nvGrpSpPr>
        <p:grpSpPr>
          <a:xfrm>
            <a:off x="556434" y="955314"/>
            <a:ext cx="5036830" cy="3266712"/>
            <a:chOff x="556434" y="955314"/>
            <a:chExt cx="5036830" cy="3266712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2138942" y="955314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 smtClean="0">
                  <a:solidFill>
                    <a:schemeClr val="tx1"/>
                  </a:solidFill>
                </a:rPr>
                <a:t>9 8 4 2</a:t>
              </a:r>
            </a:p>
            <a:p>
              <a:r>
                <a:rPr lang="fr-FR" dirty="0" smtClean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A</a:t>
              </a:r>
              <a:r>
                <a:rPr lang="fr-FR" b="1" dirty="0" smtClean="0">
                  <a:solidFill>
                    <a:schemeClr val="tx1"/>
                  </a:solidFill>
                </a:rPr>
                <a:t> 7 2</a:t>
              </a:r>
            </a:p>
            <a:p>
              <a:r>
                <a:rPr lang="fr-FR" dirty="0" smtClean="0">
                  <a:solidFill>
                    <a:srgbClr val="FFC000"/>
                  </a:solidFill>
                </a:rPr>
                <a:t>♦ </a:t>
              </a:r>
              <a:r>
                <a:rPr lang="fr-FR" b="1" dirty="0" smtClean="0">
                  <a:solidFill>
                    <a:schemeClr val="tx1"/>
                  </a:solidFill>
                </a:rPr>
                <a:t>R D V 10</a:t>
              </a:r>
            </a:p>
            <a:p>
              <a:r>
                <a:rPr lang="fr-FR" dirty="0" smtClean="0">
                  <a:solidFill>
                    <a:srgbClr val="00B050"/>
                  </a:solidFill>
                </a:rPr>
                <a:t>♣ </a:t>
              </a:r>
              <a:r>
                <a:rPr lang="fr-FR" b="1" dirty="0" smtClean="0">
                  <a:solidFill>
                    <a:schemeClr val="tx1"/>
                  </a:solidFill>
                </a:rPr>
                <a:t>8 3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à coins arrondis 15"/>
            <p:cNvSpPr/>
            <p:nvPr/>
          </p:nvSpPr>
          <p:spPr>
            <a:xfrm>
              <a:off x="2634888" y="2158359"/>
              <a:ext cx="879922" cy="909784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Rectangle à coins arrondis 42"/>
            <p:cNvSpPr/>
            <p:nvPr/>
          </p:nvSpPr>
          <p:spPr>
            <a:xfrm>
              <a:off x="556434" y="2040766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R 10 3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D V 10 9 6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5 3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6 4 2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4" name="Rectangle à coins arrondis 43"/>
            <p:cNvSpPr/>
            <p:nvPr/>
          </p:nvSpPr>
          <p:spPr>
            <a:xfrm>
              <a:off x="3716657" y="2040766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D V 6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5 4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A 9 8 6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V 10 9 7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5" name="Rectangle à coins arrondis 44"/>
            <p:cNvSpPr/>
            <p:nvPr/>
          </p:nvSpPr>
          <p:spPr>
            <a:xfrm>
              <a:off x="2109788" y="3131396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A 7 5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R 8 3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7 4 2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A R D 5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Ellipse 18"/>
          <p:cNvSpPr/>
          <p:nvPr/>
        </p:nvSpPr>
        <p:spPr>
          <a:xfrm>
            <a:off x="880034" y="2331059"/>
            <a:ext cx="208197" cy="254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6683201" y="1226848"/>
            <a:ext cx="1675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Diagramme</a:t>
            </a:r>
          </a:p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6729680" y="952683"/>
            <a:ext cx="5036830" cy="3266712"/>
            <a:chOff x="6729680" y="952683"/>
            <a:chExt cx="5036830" cy="3266712"/>
          </a:xfrm>
        </p:grpSpPr>
        <p:sp>
          <p:nvSpPr>
            <p:cNvPr id="47" name="Rectangle à coins arrondis 46"/>
            <p:cNvSpPr/>
            <p:nvPr/>
          </p:nvSpPr>
          <p:spPr>
            <a:xfrm>
              <a:off x="8312188" y="952683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9 8 7 5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A R V 6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6 5 3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8 3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à coins arrondis 47"/>
            <p:cNvSpPr/>
            <p:nvPr/>
          </p:nvSpPr>
          <p:spPr>
            <a:xfrm>
              <a:off x="8808134" y="2155728"/>
              <a:ext cx="879922" cy="909784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Rectangle à coins arrondis 49"/>
            <p:cNvSpPr/>
            <p:nvPr/>
          </p:nvSpPr>
          <p:spPr>
            <a:xfrm>
              <a:off x="6729680" y="2038135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A 10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7 4 3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R D V 10 7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6 4 2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51" name="Rectangle à coins arrondis 50"/>
            <p:cNvSpPr/>
            <p:nvPr/>
          </p:nvSpPr>
          <p:spPr>
            <a:xfrm>
              <a:off x="9889903" y="2038135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4 3 2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9 8 5 2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4 2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V 10 9 7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52" name="Rectangle à coins arrondis 51"/>
            <p:cNvSpPr/>
            <p:nvPr/>
          </p:nvSpPr>
          <p:spPr>
            <a:xfrm>
              <a:off x="8283034" y="3128765"/>
              <a:ext cx="1876607" cy="109063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dirty="0">
                  <a:solidFill>
                    <a:schemeClr val="tx1"/>
                  </a:solidFill>
                </a:rPr>
                <a:t>♠ </a:t>
              </a:r>
              <a:r>
                <a:rPr lang="fr-FR" b="1" dirty="0">
                  <a:solidFill>
                    <a:schemeClr val="tx1"/>
                  </a:solidFill>
                </a:rPr>
                <a:t>R D V 6</a:t>
              </a:r>
            </a:p>
            <a:p>
              <a:r>
                <a:rPr lang="fr-FR" dirty="0">
                  <a:solidFill>
                    <a:srgbClr val="FF0000"/>
                  </a:solidFill>
                </a:rPr>
                <a:t>♥ </a:t>
              </a:r>
              <a:r>
                <a:rPr lang="fr-FR" b="1" dirty="0">
                  <a:solidFill>
                    <a:schemeClr val="tx1"/>
                  </a:solidFill>
                </a:rPr>
                <a:t>D 10</a:t>
              </a:r>
            </a:p>
            <a:p>
              <a:r>
                <a:rPr lang="fr-FR" dirty="0">
                  <a:solidFill>
                    <a:srgbClr val="FFC000"/>
                  </a:solidFill>
                </a:rPr>
                <a:t>♦ </a:t>
              </a:r>
              <a:r>
                <a:rPr lang="fr-FR" b="1" dirty="0">
                  <a:solidFill>
                    <a:schemeClr val="tx1"/>
                  </a:solidFill>
                </a:rPr>
                <a:t>A 9 8</a:t>
              </a:r>
            </a:p>
            <a:p>
              <a:r>
                <a:rPr lang="fr-FR" dirty="0">
                  <a:solidFill>
                    <a:srgbClr val="00B050"/>
                  </a:solidFill>
                </a:rPr>
                <a:t>♣ </a:t>
              </a:r>
              <a:r>
                <a:rPr lang="fr-FR" b="1" dirty="0">
                  <a:solidFill>
                    <a:schemeClr val="tx1"/>
                  </a:solidFill>
                </a:rPr>
                <a:t>A R D 5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sp>
        <p:nvSpPr>
          <p:cNvPr id="54" name="ZoneTexte 53"/>
          <p:cNvSpPr txBox="1"/>
          <p:nvPr/>
        </p:nvSpPr>
        <p:spPr>
          <a:xfrm>
            <a:off x="6729680" y="3192018"/>
            <a:ext cx="16960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Sud joue </a:t>
            </a:r>
            <a:r>
              <a:rPr lang="fr-FR" dirty="0" smtClean="0"/>
              <a:t>3SA</a:t>
            </a:r>
            <a:endParaRPr lang="fr-FR" dirty="0"/>
          </a:p>
        </p:txBody>
      </p:sp>
      <p:sp>
        <p:nvSpPr>
          <p:cNvPr id="55" name="Ellipse 54"/>
          <p:cNvSpPr/>
          <p:nvPr/>
        </p:nvSpPr>
        <p:spPr>
          <a:xfrm>
            <a:off x="7037818" y="2610620"/>
            <a:ext cx="208197" cy="2549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7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 animBg="1"/>
      <p:bldP spid="49" grpId="0"/>
      <p:bldP spid="54" grpId="0"/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4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3-14</a:t>
            </a:r>
            <a:endParaRPr lang="fr-FR" b="1" dirty="0" smtClean="0"/>
          </a:p>
          <a:p>
            <a:pPr algn="l"/>
            <a:r>
              <a:rPr lang="fr-FR" dirty="0" smtClean="0"/>
              <a:t>	</a:t>
            </a:r>
            <a:r>
              <a:rPr lang="fr-FR" dirty="0" smtClean="0"/>
              <a:t>Le joueur à l’entame possède :</a:t>
            </a:r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1. Combien de levées d’honneurs peut-il espérer affranchir dans sa couleur longue ?</a:t>
            </a:r>
          </a:p>
          <a:p>
            <a:pPr algn="l"/>
            <a:endParaRPr lang="fr-FR" dirty="0"/>
          </a:p>
          <a:p>
            <a:pPr algn="l"/>
            <a:r>
              <a:rPr lang="fr-FR" dirty="0" smtClean="0"/>
              <a:t>2. Quelles sont les cartes qui peuvent lui permettre de reprendre la main ?</a:t>
            </a:r>
          </a:p>
          <a:p>
            <a:pPr marL="457200" indent="-457200" algn="l">
              <a:buFont typeface="+mj-lt"/>
              <a:buAutoNum type="arabicPeriod"/>
            </a:pPr>
            <a:endParaRPr lang="fr-FR" dirty="0"/>
          </a:p>
          <a:p>
            <a:pPr algn="l"/>
            <a:r>
              <a:rPr lang="fr-FR" dirty="0" smtClean="0"/>
              <a:t>3. Essayez d’envisager ce qui va se passer à chaque tour de Cœur. Le 2 de Cœur peut-il faire une levée et sous quelle condition ?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4" name="Rectangle à coins arrondis 23"/>
          <p:cNvSpPr/>
          <p:nvPr/>
        </p:nvSpPr>
        <p:spPr>
          <a:xfrm>
            <a:off x="230659" y="1764453"/>
            <a:ext cx="1876607" cy="14047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5 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D V 10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2</a:t>
            </a:r>
            <a:endParaRPr lang="fr-FR" sz="2400" b="1" dirty="0" smtClean="0">
              <a:solidFill>
                <a:schemeClr val="tx1"/>
              </a:solidFill>
            </a:endParaRP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10 8 4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230659" y="3556000"/>
            <a:ext cx="938303" cy="4689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230659" y="4439381"/>
            <a:ext cx="11484603" cy="4689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L’As de Carreau et peut-être le Roi de Pique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7" name="Rectangle à coins arrondis 26"/>
          <p:cNvSpPr/>
          <p:nvPr/>
        </p:nvSpPr>
        <p:spPr>
          <a:xfrm>
            <a:off x="230658" y="5709551"/>
            <a:ext cx="11484603" cy="92190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Si tous les petits Cœurs sont fournis sur Roi-Dame-Valet 10, le 2 deviendra maître</a:t>
            </a:r>
          </a:p>
          <a:p>
            <a:r>
              <a:rPr lang="fr-FR" sz="2400" b="1" dirty="0" smtClean="0">
                <a:solidFill>
                  <a:schemeClr val="tx1"/>
                </a:solidFill>
              </a:rPr>
              <a:t>Le seul accident possible serait que l’un des adversaires possède lui-aussi 5 cartes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262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4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3-15</a:t>
            </a:r>
            <a:endParaRPr lang="fr-FR" b="1" dirty="0" smtClean="0"/>
          </a:p>
          <a:p>
            <a:pPr algn="l"/>
            <a:r>
              <a:rPr lang="fr-FR" dirty="0" smtClean="0"/>
              <a:t>	</a:t>
            </a:r>
            <a:r>
              <a:rPr lang="fr-FR" dirty="0" smtClean="0"/>
              <a:t>Quelles cartes faut-il trouver chez le partenaire pour compléter la séquence que vous ne possédez pas vous-même au moment d’entamer et qui vous permettraient d’accélérer l’affranchissement de votre longue ? </a:t>
            </a:r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230659" y="2527731"/>
            <a:ext cx="1742921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V 8 6 5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079699" y="2525450"/>
            <a:ext cx="1339902" cy="462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La </a:t>
            </a:r>
            <a:r>
              <a:rPr lang="fr-FR" sz="2400" b="1" dirty="0" smtClean="0">
                <a:solidFill>
                  <a:schemeClr val="tx1"/>
                </a:solidFill>
              </a:rPr>
              <a:t>Dame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230660" y="3099231"/>
            <a:ext cx="1744592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D </a:t>
            </a:r>
            <a:r>
              <a:rPr lang="fr-FR" sz="2400" b="1" dirty="0" smtClean="0">
                <a:solidFill>
                  <a:schemeClr val="tx1"/>
                </a:solidFill>
              </a:rPr>
              <a:t>10 8 6 3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30659" y="3670731"/>
            <a:ext cx="1744593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10 7 5 2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079699" y="3099231"/>
            <a:ext cx="1339902" cy="462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Le </a:t>
            </a:r>
            <a:r>
              <a:rPr lang="fr-FR" sz="2400" b="1" dirty="0" smtClean="0">
                <a:solidFill>
                  <a:schemeClr val="tx1"/>
                </a:solidFill>
              </a:rPr>
              <a:t>Valet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079698" y="3670731"/>
            <a:ext cx="2703687" cy="462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La </a:t>
            </a:r>
            <a:r>
              <a:rPr lang="fr-FR" sz="2400" b="1" dirty="0" smtClean="0">
                <a:solidFill>
                  <a:schemeClr val="tx1"/>
                </a:solidFill>
              </a:rPr>
              <a:t>Dame </a:t>
            </a:r>
            <a:r>
              <a:rPr lang="fr-FR" sz="2400" dirty="0" smtClean="0">
                <a:solidFill>
                  <a:schemeClr val="tx1"/>
                </a:solidFill>
              </a:rPr>
              <a:t>et le </a:t>
            </a:r>
            <a:r>
              <a:rPr lang="fr-FR" sz="2400" b="1" dirty="0" smtClean="0">
                <a:solidFill>
                  <a:schemeClr val="tx1"/>
                </a:solidFill>
              </a:rPr>
              <a:t>Valet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Flèche droite 14"/>
          <p:cNvSpPr/>
          <p:nvPr/>
        </p:nvSpPr>
        <p:spPr>
          <a:xfrm>
            <a:off x="2186940" y="2644140"/>
            <a:ext cx="716280" cy="2819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droite 15"/>
          <p:cNvSpPr/>
          <p:nvPr/>
        </p:nvSpPr>
        <p:spPr>
          <a:xfrm>
            <a:off x="2186940" y="3189637"/>
            <a:ext cx="716280" cy="2819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 droite 16"/>
          <p:cNvSpPr/>
          <p:nvPr/>
        </p:nvSpPr>
        <p:spPr>
          <a:xfrm>
            <a:off x="2186940" y="3761137"/>
            <a:ext cx="716280" cy="2819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230659" y="4251220"/>
            <a:ext cx="1744593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R D 7 4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3079699" y="4251220"/>
            <a:ext cx="2703686" cy="4627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 smtClean="0">
                <a:solidFill>
                  <a:schemeClr val="tx1"/>
                </a:solidFill>
              </a:rPr>
              <a:t>L’</a:t>
            </a:r>
            <a:r>
              <a:rPr lang="fr-FR" sz="2400" b="1" dirty="0" smtClean="0">
                <a:solidFill>
                  <a:schemeClr val="tx1"/>
                </a:solidFill>
              </a:rPr>
              <a:t>As</a:t>
            </a:r>
            <a:r>
              <a:rPr lang="fr-FR" sz="2400" dirty="0" smtClean="0">
                <a:solidFill>
                  <a:schemeClr val="tx1"/>
                </a:solidFill>
              </a:rPr>
              <a:t> ou le </a:t>
            </a:r>
            <a:r>
              <a:rPr lang="fr-FR" sz="2400" b="1" dirty="0" smtClean="0">
                <a:solidFill>
                  <a:schemeClr val="tx1"/>
                </a:solidFill>
              </a:rPr>
              <a:t>Valet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Flèche droite 19"/>
          <p:cNvSpPr/>
          <p:nvPr/>
        </p:nvSpPr>
        <p:spPr>
          <a:xfrm>
            <a:off x="2186940" y="4341626"/>
            <a:ext cx="716280" cy="2819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0938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4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3-16</a:t>
            </a:r>
            <a:endParaRPr lang="fr-FR" b="1" dirty="0" smtClean="0"/>
          </a:p>
          <a:p>
            <a:pPr algn="l"/>
            <a:r>
              <a:rPr lang="fr-FR" dirty="0" smtClean="0"/>
              <a:t>	</a:t>
            </a:r>
            <a:r>
              <a:rPr lang="fr-FR" dirty="0" smtClean="0"/>
              <a:t>Quelle carte devez-vous fournir en troisième position, sur l’entame de votre partenaire ?</a:t>
            </a:r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441673" y="3790810"/>
            <a:ext cx="2023433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La Dame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39" name="Rectangle à coins arrondis 38"/>
          <p:cNvSpPr/>
          <p:nvPr/>
        </p:nvSpPr>
        <p:spPr>
          <a:xfrm>
            <a:off x="3009366" y="3790810"/>
            <a:ext cx="2023433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Dix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45" name="Rectangle à coins arrondis 44"/>
          <p:cNvSpPr/>
          <p:nvPr/>
        </p:nvSpPr>
        <p:spPr>
          <a:xfrm>
            <a:off x="5577059" y="3790810"/>
            <a:ext cx="2023433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Le Valet</a:t>
            </a:r>
            <a:endParaRPr lang="fr-FR" sz="2400" b="1" dirty="0" smtClean="0">
              <a:solidFill>
                <a:schemeClr val="tx1"/>
              </a:solidFill>
            </a:endParaRPr>
          </a:p>
        </p:txBody>
      </p:sp>
      <p:sp>
        <p:nvSpPr>
          <p:cNvPr id="51" name="Rectangle à coins arrondis 50"/>
          <p:cNvSpPr/>
          <p:nvPr/>
        </p:nvSpPr>
        <p:spPr>
          <a:xfrm>
            <a:off x="8144751" y="3790810"/>
            <a:ext cx="2023433" cy="47050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>
                <a:solidFill>
                  <a:schemeClr val="tx1"/>
                </a:solidFill>
              </a:rPr>
              <a:t>Le Dix</a:t>
            </a:r>
          </a:p>
        </p:txBody>
      </p:sp>
      <p:grpSp>
        <p:nvGrpSpPr>
          <p:cNvPr id="63" name="Groupe 62"/>
          <p:cNvGrpSpPr/>
          <p:nvPr/>
        </p:nvGrpSpPr>
        <p:grpSpPr>
          <a:xfrm>
            <a:off x="441676" y="2675975"/>
            <a:ext cx="2023431" cy="951973"/>
            <a:chOff x="441676" y="2675975"/>
            <a:chExt cx="2023431" cy="951973"/>
          </a:xfrm>
        </p:grpSpPr>
        <p:grpSp>
          <p:nvGrpSpPr>
            <p:cNvPr id="4" name="Groupe 3"/>
            <p:cNvGrpSpPr/>
            <p:nvPr/>
          </p:nvGrpSpPr>
          <p:grpSpPr>
            <a:xfrm>
              <a:off x="441676" y="2675975"/>
              <a:ext cx="2023431" cy="951973"/>
              <a:chOff x="230660" y="2625142"/>
              <a:chExt cx="2023431" cy="951973"/>
            </a:xfrm>
          </p:grpSpPr>
          <p:sp>
            <p:nvSpPr>
              <p:cNvPr id="22" name="Rectangle à coins arrondis 21"/>
              <p:cNvSpPr/>
              <p:nvPr/>
            </p:nvSpPr>
            <p:spPr>
              <a:xfrm>
                <a:off x="230660" y="3091741"/>
                <a:ext cx="418018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b="1" dirty="0" smtClean="0">
                    <a:solidFill>
                      <a:schemeClr val="tx1"/>
                    </a:solidFill>
                  </a:rPr>
                  <a:t>6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à coins arrondis 22"/>
              <p:cNvSpPr/>
              <p:nvPr/>
            </p:nvSpPr>
            <p:spPr>
              <a:xfrm>
                <a:off x="1133231" y="3106613"/>
                <a:ext cx="1120860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D 8 3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à coins arrondis 23"/>
              <p:cNvSpPr/>
              <p:nvPr/>
            </p:nvSpPr>
            <p:spPr>
              <a:xfrm>
                <a:off x="423898" y="2625142"/>
                <a:ext cx="934114" cy="46275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9 7 4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à coins arrondis 25"/>
              <p:cNvSpPr/>
              <p:nvPr/>
            </p:nvSpPr>
            <p:spPr>
              <a:xfrm>
                <a:off x="666674" y="3108957"/>
                <a:ext cx="448561" cy="436067"/>
              </a:xfrm>
              <a:prstGeom prst="roundRect">
                <a:avLst/>
              </a:prstGeom>
              <a:ln w="38100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3" name="Ellipse 52"/>
            <p:cNvSpPr/>
            <p:nvPr/>
          </p:nvSpPr>
          <p:spPr>
            <a:xfrm>
              <a:off x="1208141" y="2766641"/>
              <a:ext cx="236220" cy="28141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grpSp>
        <p:nvGrpSpPr>
          <p:cNvPr id="64" name="Groupe 63"/>
          <p:cNvGrpSpPr/>
          <p:nvPr/>
        </p:nvGrpSpPr>
        <p:grpSpPr>
          <a:xfrm>
            <a:off x="3009369" y="2675975"/>
            <a:ext cx="2023431" cy="951973"/>
            <a:chOff x="3009369" y="2675975"/>
            <a:chExt cx="2023431" cy="951973"/>
          </a:xfrm>
        </p:grpSpPr>
        <p:grpSp>
          <p:nvGrpSpPr>
            <p:cNvPr id="62" name="Groupe 61"/>
            <p:cNvGrpSpPr/>
            <p:nvPr/>
          </p:nvGrpSpPr>
          <p:grpSpPr>
            <a:xfrm>
              <a:off x="3009369" y="2675975"/>
              <a:ext cx="2023431" cy="951973"/>
              <a:chOff x="3009369" y="2675975"/>
              <a:chExt cx="2023431" cy="951973"/>
            </a:xfrm>
          </p:grpSpPr>
          <p:sp>
            <p:nvSpPr>
              <p:cNvPr id="35" name="Rectangle à coins arrondis 34"/>
              <p:cNvSpPr/>
              <p:nvPr/>
            </p:nvSpPr>
            <p:spPr>
              <a:xfrm>
                <a:off x="3009369" y="3142574"/>
                <a:ext cx="418018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b="1" dirty="0" smtClean="0">
                    <a:solidFill>
                      <a:schemeClr val="tx1"/>
                    </a:solidFill>
                  </a:rPr>
                  <a:t>6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à coins arrondis 35"/>
              <p:cNvSpPr/>
              <p:nvPr/>
            </p:nvSpPr>
            <p:spPr>
              <a:xfrm>
                <a:off x="3911940" y="3157446"/>
                <a:ext cx="1120860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V 10 3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à coins arrondis 36"/>
              <p:cNvSpPr/>
              <p:nvPr/>
            </p:nvSpPr>
            <p:spPr>
              <a:xfrm>
                <a:off x="3202607" y="2675975"/>
                <a:ext cx="934114" cy="46275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9 7 4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à coins arrondis 37"/>
              <p:cNvSpPr/>
              <p:nvPr/>
            </p:nvSpPr>
            <p:spPr>
              <a:xfrm>
                <a:off x="3445383" y="3159790"/>
                <a:ext cx="448561" cy="436067"/>
              </a:xfrm>
              <a:prstGeom prst="roundRect">
                <a:avLst/>
              </a:prstGeom>
              <a:ln w="38100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4" name="Ellipse 53"/>
            <p:cNvSpPr/>
            <p:nvPr/>
          </p:nvSpPr>
          <p:spPr>
            <a:xfrm>
              <a:off x="3775834" y="2778550"/>
              <a:ext cx="236220" cy="28141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grpSp>
        <p:nvGrpSpPr>
          <p:cNvPr id="65" name="Groupe 64"/>
          <p:cNvGrpSpPr/>
          <p:nvPr/>
        </p:nvGrpSpPr>
        <p:grpSpPr>
          <a:xfrm>
            <a:off x="5577062" y="2675975"/>
            <a:ext cx="2023431" cy="951973"/>
            <a:chOff x="5577062" y="2675975"/>
            <a:chExt cx="2023431" cy="951973"/>
          </a:xfrm>
        </p:grpSpPr>
        <p:grpSp>
          <p:nvGrpSpPr>
            <p:cNvPr id="40" name="Groupe 39"/>
            <p:cNvGrpSpPr/>
            <p:nvPr/>
          </p:nvGrpSpPr>
          <p:grpSpPr>
            <a:xfrm>
              <a:off x="5577062" y="2675975"/>
              <a:ext cx="2023431" cy="951973"/>
              <a:chOff x="230660" y="2625142"/>
              <a:chExt cx="2023431" cy="951973"/>
            </a:xfrm>
          </p:grpSpPr>
          <p:sp>
            <p:nvSpPr>
              <p:cNvPr id="41" name="Rectangle à coins arrondis 40"/>
              <p:cNvSpPr/>
              <p:nvPr/>
            </p:nvSpPr>
            <p:spPr>
              <a:xfrm>
                <a:off x="230660" y="3091741"/>
                <a:ext cx="418018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b="1" dirty="0" smtClean="0">
                    <a:solidFill>
                      <a:schemeClr val="tx1"/>
                    </a:solidFill>
                  </a:rPr>
                  <a:t>6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à coins arrondis 41"/>
              <p:cNvSpPr/>
              <p:nvPr/>
            </p:nvSpPr>
            <p:spPr>
              <a:xfrm>
                <a:off x="1133231" y="3106613"/>
                <a:ext cx="1120860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V 3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à coins arrondis 42"/>
              <p:cNvSpPr/>
              <p:nvPr/>
            </p:nvSpPr>
            <p:spPr>
              <a:xfrm>
                <a:off x="423898" y="2625142"/>
                <a:ext cx="934114" cy="46275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D 7 4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à coins arrondis 43"/>
              <p:cNvSpPr/>
              <p:nvPr/>
            </p:nvSpPr>
            <p:spPr>
              <a:xfrm>
                <a:off x="666674" y="3108957"/>
                <a:ext cx="448561" cy="436067"/>
              </a:xfrm>
              <a:prstGeom prst="roundRect">
                <a:avLst/>
              </a:prstGeom>
              <a:ln w="38100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5" name="Ellipse 54"/>
            <p:cNvSpPr/>
            <p:nvPr/>
          </p:nvSpPr>
          <p:spPr>
            <a:xfrm>
              <a:off x="6366020" y="2766641"/>
              <a:ext cx="236220" cy="28141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Groupe 65"/>
          <p:cNvGrpSpPr/>
          <p:nvPr/>
        </p:nvGrpSpPr>
        <p:grpSpPr>
          <a:xfrm>
            <a:off x="8144754" y="2675975"/>
            <a:ext cx="2023431" cy="951973"/>
            <a:chOff x="8144754" y="2675975"/>
            <a:chExt cx="2023431" cy="951973"/>
          </a:xfrm>
        </p:grpSpPr>
        <p:grpSp>
          <p:nvGrpSpPr>
            <p:cNvPr id="46" name="Groupe 45"/>
            <p:cNvGrpSpPr/>
            <p:nvPr/>
          </p:nvGrpSpPr>
          <p:grpSpPr>
            <a:xfrm>
              <a:off x="8144754" y="2675975"/>
              <a:ext cx="2023431" cy="951973"/>
              <a:chOff x="230660" y="2625142"/>
              <a:chExt cx="2023431" cy="951973"/>
            </a:xfrm>
          </p:grpSpPr>
          <p:sp>
            <p:nvSpPr>
              <p:cNvPr id="47" name="Rectangle à coins arrondis 46"/>
              <p:cNvSpPr/>
              <p:nvPr/>
            </p:nvSpPr>
            <p:spPr>
              <a:xfrm>
                <a:off x="230660" y="3091741"/>
                <a:ext cx="418018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sz="2400" b="1" dirty="0" smtClean="0">
                    <a:solidFill>
                      <a:schemeClr val="tx1"/>
                    </a:solidFill>
                  </a:rPr>
                  <a:t>6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à coins arrondis 47"/>
              <p:cNvSpPr/>
              <p:nvPr/>
            </p:nvSpPr>
            <p:spPr>
              <a:xfrm>
                <a:off x="1133231" y="3106613"/>
                <a:ext cx="1120860" cy="47050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R V 10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à coins arrondis 48"/>
              <p:cNvSpPr/>
              <p:nvPr/>
            </p:nvSpPr>
            <p:spPr>
              <a:xfrm>
                <a:off x="423898" y="2625142"/>
                <a:ext cx="934114" cy="462752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400" b="1" dirty="0" smtClean="0">
                    <a:solidFill>
                      <a:schemeClr val="tx1"/>
                    </a:solidFill>
                  </a:rPr>
                  <a:t>D 7 4</a:t>
                </a:r>
                <a:endParaRPr lang="fr-FR" sz="2400" b="1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à coins arrondis 49"/>
              <p:cNvSpPr/>
              <p:nvPr/>
            </p:nvSpPr>
            <p:spPr>
              <a:xfrm>
                <a:off x="666674" y="3108957"/>
                <a:ext cx="448561" cy="436067"/>
              </a:xfrm>
              <a:prstGeom prst="roundRect">
                <a:avLst/>
              </a:prstGeom>
              <a:ln w="38100"/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56" name="Ellipse 55"/>
            <p:cNvSpPr/>
            <p:nvPr/>
          </p:nvSpPr>
          <p:spPr>
            <a:xfrm>
              <a:off x="8933239" y="2778549"/>
              <a:ext cx="236220" cy="281419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0000"/>
                </a:solidFill>
              </a:endParaRPr>
            </a:p>
          </p:txBody>
        </p:sp>
      </p:grpSp>
      <p:sp>
        <p:nvSpPr>
          <p:cNvPr id="57" name="Ellipse 56"/>
          <p:cNvSpPr/>
          <p:nvPr/>
        </p:nvSpPr>
        <p:spPr>
          <a:xfrm>
            <a:off x="1540932" y="3259295"/>
            <a:ext cx="269872" cy="2814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59" name="Ellipse 58"/>
          <p:cNvSpPr/>
          <p:nvPr/>
        </p:nvSpPr>
        <p:spPr>
          <a:xfrm>
            <a:off x="6908098" y="3251987"/>
            <a:ext cx="269872" cy="2814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0" name="Ellipse 59"/>
          <p:cNvSpPr/>
          <p:nvPr/>
        </p:nvSpPr>
        <p:spPr>
          <a:xfrm>
            <a:off x="9637196" y="3251986"/>
            <a:ext cx="420378" cy="2814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4273515" y="3259295"/>
            <a:ext cx="420378" cy="2814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2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 animBg="1"/>
      <p:bldP spid="45" grpId="0" animBg="1"/>
      <p:bldP spid="51" grpId="0" animBg="1"/>
      <p:bldP spid="57" grpId="0" animBg="1"/>
      <p:bldP spid="59" grpId="0" animBg="1"/>
      <p:bldP spid="60" grpId="0" animBg="1"/>
      <p:bldP spid="6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3 - Leçon 4</a:t>
            </a:r>
            <a:endParaRPr lang="fr-FR" sz="4000" dirty="0">
              <a:latin typeface="+mn-lt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/>
          <a:lstStyle/>
          <a:p>
            <a:r>
              <a:rPr lang="fr-FR" b="1" dirty="0" smtClean="0"/>
              <a:t>Exercice </a:t>
            </a:r>
            <a:r>
              <a:rPr lang="fr-FR" b="1" dirty="0" smtClean="0"/>
              <a:t>3-17</a:t>
            </a:r>
            <a:endParaRPr lang="fr-FR" b="1" dirty="0" smtClean="0"/>
          </a:p>
          <a:p>
            <a:pPr algn="l"/>
            <a:r>
              <a:rPr lang="fr-FR" dirty="0" smtClean="0"/>
              <a:t>	</a:t>
            </a:r>
            <a:r>
              <a:rPr lang="fr-FR" dirty="0" smtClean="0"/>
              <a:t>Quelle déduction peux faire l’</a:t>
            </a:r>
            <a:r>
              <a:rPr lang="fr-FR" dirty="0" err="1" smtClean="0"/>
              <a:t>entameur</a:t>
            </a:r>
            <a:r>
              <a:rPr lang="fr-FR" dirty="0" smtClean="0"/>
              <a:t> après le premier pli ?</a:t>
            </a:r>
            <a:endParaRPr lang="fr-FR" dirty="0"/>
          </a:p>
          <a:p>
            <a:pPr algn="l"/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grpSp>
        <p:nvGrpSpPr>
          <p:cNvPr id="6" name="Groupe 5"/>
          <p:cNvGrpSpPr/>
          <p:nvPr/>
        </p:nvGrpSpPr>
        <p:grpSpPr>
          <a:xfrm>
            <a:off x="230659" y="2128551"/>
            <a:ext cx="2139051" cy="869649"/>
            <a:chOff x="328982" y="2004726"/>
            <a:chExt cx="2139051" cy="869649"/>
          </a:xfrm>
        </p:grpSpPr>
        <p:sp>
          <p:nvSpPr>
            <p:cNvPr id="52" name="Rectangle à coins arrondis 51"/>
            <p:cNvSpPr/>
            <p:nvPr/>
          </p:nvSpPr>
          <p:spPr>
            <a:xfrm>
              <a:off x="1237119" y="2004726"/>
              <a:ext cx="729669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8 6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58" name="Rectangle à coins arrondis 57"/>
            <p:cNvSpPr/>
            <p:nvPr/>
          </p:nvSpPr>
          <p:spPr>
            <a:xfrm>
              <a:off x="328982" y="2307610"/>
              <a:ext cx="1136077" cy="2720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</a:rPr>
                <a:t>A 9 7 5 2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67" name="Rectangle à coins arrondis 66"/>
            <p:cNvSpPr/>
            <p:nvPr/>
          </p:nvSpPr>
          <p:spPr>
            <a:xfrm>
              <a:off x="1493634" y="2335854"/>
              <a:ext cx="216641" cy="2156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0" name="Ellipse 69"/>
            <p:cNvSpPr/>
            <p:nvPr/>
          </p:nvSpPr>
          <p:spPr>
            <a:xfrm>
              <a:off x="981074" y="2319535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3" name="Rectangle à coins arrondis 72"/>
            <p:cNvSpPr/>
            <p:nvPr/>
          </p:nvSpPr>
          <p:spPr>
            <a:xfrm>
              <a:off x="1738850" y="2307610"/>
              <a:ext cx="729183" cy="265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V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77" name="Rectangle à coins arrondis 76"/>
            <p:cNvSpPr/>
            <p:nvPr/>
          </p:nvSpPr>
          <p:spPr>
            <a:xfrm>
              <a:off x="1237119" y="2598675"/>
              <a:ext cx="729670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</a:rPr>
                <a:t>R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78" name="Ellipse 77"/>
            <p:cNvSpPr/>
            <p:nvPr/>
          </p:nvSpPr>
          <p:spPr>
            <a:xfrm>
              <a:off x="1601953" y="2027331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7" name="ZoneTexte 6"/>
          <p:cNvSpPr txBox="1"/>
          <p:nvPr/>
        </p:nvSpPr>
        <p:spPr>
          <a:xfrm>
            <a:off x="2776602" y="1963970"/>
            <a:ext cx="5114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 joueur possède :</a:t>
            </a:r>
          </a:p>
          <a:p>
            <a:r>
              <a:rPr lang="fr-FR" sz="2400" dirty="0" smtClean="0"/>
              <a:t>Le 10</a:t>
            </a:r>
          </a:p>
          <a:p>
            <a:r>
              <a:rPr lang="fr-FR" sz="2400" dirty="0" smtClean="0"/>
              <a:t>La Dame</a:t>
            </a:r>
            <a:endParaRPr lang="fr-FR" sz="2400" dirty="0"/>
          </a:p>
        </p:txBody>
      </p:sp>
      <p:sp>
        <p:nvSpPr>
          <p:cNvPr id="8" name="Flèche droite 7"/>
          <p:cNvSpPr/>
          <p:nvPr/>
        </p:nvSpPr>
        <p:spPr>
          <a:xfrm>
            <a:off x="4312131" y="2459679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Flèche droite 78"/>
          <p:cNvSpPr/>
          <p:nvPr/>
        </p:nvSpPr>
        <p:spPr>
          <a:xfrm>
            <a:off x="4312131" y="2811989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5384949" y="2402102"/>
            <a:ext cx="3197075" cy="3014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>
                <a:solidFill>
                  <a:schemeClr val="tx1"/>
                </a:solidFill>
              </a:rPr>
              <a:t>Sud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80" name="Rectangle à coins arrondis 79"/>
          <p:cNvSpPr/>
          <p:nvPr/>
        </p:nvSpPr>
        <p:spPr>
          <a:xfrm>
            <a:off x="5384949" y="2756273"/>
            <a:ext cx="6330801" cy="3270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Elle est soit en Est, soit en Sud, soit par terre….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81" name="Groupe 80"/>
          <p:cNvGrpSpPr/>
          <p:nvPr/>
        </p:nvGrpSpPr>
        <p:grpSpPr>
          <a:xfrm>
            <a:off x="230659" y="3279761"/>
            <a:ext cx="2139051" cy="869649"/>
            <a:chOff x="328982" y="2004726"/>
            <a:chExt cx="2139051" cy="869649"/>
          </a:xfrm>
        </p:grpSpPr>
        <p:sp>
          <p:nvSpPr>
            <p:cNvPr id="82" name="Rectangle à coins arrondis 81"/>
            <p:cNvSpPr/>
            <p:nvPr/>
          </p:nvSpPr>
          <p:spPr>
            <a:xfrm>
              <a:off x="1237119" y="2004726"/>
              <a:ext cx="729669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8 6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83" name="Rectangle à coins arrondis 82"/>
            <p:cNvSpPr/>
            <p:nvPr/>
          </p:nvSpPr>
          <p:spPr>
            <a:xfrm>
              <a:off x="328982" y="2307610"/>
              <a:ext cx="1136077" cy="2720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</a:rPr>
                <a:t>A 9 7 5 2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84" name="Rectangle à coins arrondis 83"/>
            <p:cNvSpPr/>
            <p:nvPr/>
          </p:nvSpPr>
          <p:spPr>
            <a:xfrm>
              <a:off x="1493634" y="2335854"/>
              <a:ext cx="216641" cy="2156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5" name="Ellipse 84"/>
            <p:cNvSpPr/>
            <p:nvPr/>
          </p:nvSpPr>
          <p:spPr>
            <a:xfrm>
              <a:off x="981074" y="2319535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6" name="Rectangle à coins arrondis 85"/>
            <p:cNvSpPr/>
            <p:nvPr/>
          </p:nvSpPr>
          <p:spPr>
            <a:xfrm>
              <a:off x="1738850" y="2307610"/>
              <a:ext cx="729183" cy="265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D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87" name="Rectangle à coins arrondis 86"/>
            <p:cNvSpPr/>
            <p:nvPr/>
          </p:nvSpPr>
          <p:spPr>
            <a:xfrm>
              <a:off x="1237119" y="2598675"/>
              <a:ext cx="729670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>
                  <a:solidFill>
                    <a:schemeClr val="tx1"/>
                  </a:solidFill>
                </a:rPr>
                <a:t>R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88" name="Ellipse 87"/>
            <p:cNvSpPr/>
            <p:nvPr/>
          </p:nvSpPr>
          <p:spPr>
            <a:xfrm>
              <a:off x="1601953" y="2027331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89" name="ZoneTexte 88"/>
          <p:cNvSpPr txBox="1"/>
          <p:nvPr/>
        </p:nvSpPr>
        <p:spPr>
          <a:xfrm>
            <a:off x="2776602" y="3115180"/>
            <a:ext cx="5114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 joueur possède :</a:t>
            </a:r>
          </a:p>
          <a:p>
            <a:r>
              <a:rPr lang="fr-FR" sz="2400" dirty="0" smtClean="0"/>
              <a:t>Le 10</a:t>
            </a:r>
          </a:p>
          <a:p>
            <a:r>
              <a:rPr lang="fr-FR" sz="2400" dirty="0" smtClean="0"/>
              <a:t>Le Valet</a:t>
            </a:r>
            <a:endParaRPr lang="fr-FR" sz="2400" dirty="0"/>
          </a:p>
        </p:txBody>
      </p:sp>
      <p:sp>
        <p:nvSpPr>
          <p:cNvPr id="90" name="Flèche droite 89"/>
          <p:cNvSpPr/>
          <p:nvPr/>
        </p:nvSpPr>
        <p:spPr>
          <a:xfrm>
            <a:off x="4312131" y="3610889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Flèche droite 90"/>
          <p:cNvSpPr/>
          <p:nvPr/>
        </p:nvSpPr>
        <p:spPr>
          <a:xfrm>
            <a:off x="4312131" y="3963199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à coins arrondis 91"/>
          <p:cNvSpPr/>
          <p:nvPr/>
        </p:nvSpPr>
        <p:spPr>
          <a:xfrm>
            <a:off x="5384949" y="3553312"/>
            <a:ext cx="3197075" cy="3014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On ne sait pas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93" name="Rectangle à coins arrondis 92"/>
          <p:cNvSpPr/>
          <p:nvPr/>
        </p:nvSpPr>
        <p:spPr>
          <a:xfrm>
            <a:off x="5384949" y="3907483"/>
            <a:ext cx="6330801" cy="3270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Sud, puisqu’il </a:t>
            </a:r>
            <a:r>
              <a:rPr lang="fr-FR" sz="2400" b="1" dirty="0">
                <a:solidFill>
                  <a:schemeClr val="tx1"/>
                </a:solidFill>
              </a:rPr>
              <a:t>n’est pas en Est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94" name="Groupe 93"/>
          <p:cNvGrpSpPr/>
          <p:nvPr/>
        </p:nvGrpSpPr>
        <p:grpSpPr>
          <a:xfrm>
            <a:off x="230659" y="4391323"/>
            <a:ext cx="2139051" cy="869649"/>
            <a:chOff x="328982" y="2004726"/>
            <a:chExt cx="2139051" cy="869649"/>
          </a:xfrm>
        </p:grpSpPr>
        <p:sp>
          <p:nvSpPr>
            <p:cNvPr id="95" name="Rectangle à coins arrondis 94"/>
            <p:cNvSpPr/>
            <p:nvPr/>
          </p:nvSpPr>
          <p:spPr>
            <a:xfrm>
              <a:off x="1237119" y="2004726"/>
              <a:ext cx="729669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9 4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6" name="Rectangle à coins arrondis 95"/>
            <p:cNvSpPr/>
            <p:nvPr/>
          </p:nvSpPr>
          <p:spPr>
            <a:xfrm>
              <a:off x="328982" y="2307610"/>
              <a:ext cx="1136077" cy="2720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 smtClean="0">
                  <a:solidFill>
                    <a:schemeClr val="tx1"/>
                  </a:solidFill>
                </a:rPr>
                <a:t>R 8 6 5 2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97" name="Rectangle à coins arrondis 96"/>
            <p:cNvSpPr/>
            <p:nvPr/>
          </p:nvSpPr>
          <p:spPr>
            <a:xfrm>
              <a:off x="1493634" y="2335854"/>
              <a:ext cx="216641" cy="2156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Ellipse 97"/>
            <p:cNvSpPr/>
            <p:nvPr/>
          </p:nvSpPr>
          <p:spPr>
            <a:xfrm>
              <a:off x="981074" y="2319535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9" name="Rectangle à coins arrondis 98"/>
            <p:cNvSpPr/>
            <p:nvPr/>
          </p:nvSpPr>
          <p:spPr>
            <a:xfrm>
              <a:off x="1738850" y="2307610"/>
              <a:ext cx="729183" cy="265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V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0" name="Rectangle à coins arrondis 99"/>
            <p:cNvSpPr/>
            <p:nvPr/>
          </p:nvSpPr>
          <p:spPr>
            <a:xfrm>
              <a:off x="1237119" y="2598675"/>
              <a:ext cx="729670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1" name="Ellipse 100"/>
            <p:cNvSpPr/>
            <p:nvPr/>
          </p:nvSpPr>
          <p:spPr>
            <a:xfrm>
              <a:off x="1601953" y="2027331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2" name="ZoneTexte 101"/>
          <p:cNvSpPr txBox="1"/>
          <p:nvPr/>
        </p:nvSpPr>
        <p:spPr>
          <a:xfrm>
            <a:off x="2776602" y="4226742"/>
            <a:ext cx="5114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 joueur possède :</a:t>
            </a:r>
          </a:p>
          <a:p>
            <a:r>
              <a:rPr lang="fr-FR" sz="2400" dirty="0" smtClean="0"/>
              <a:t>Le 10</a:t>
            </a:r>
          </a:p>
          <a:p>
            <a:r>
              <a:rPr lang="fr-FR" sz="2400" dirty="0" smtClean="0"/>
              <a:t>La Dame</a:t>
            </a:r>
            <a:endParaRPr lang="fr-FR" sz="2400" dirty="0"/>
          </a:p>
        </p:txBody>
      </p:sp>
      <p:sp>
        <p:nvSpPr>
          <p:cNvPr id="103" name="Flèche droite 102"/>
          <p:cNvSpPr/>
          <p:nvPr/>
        </p:nvSpPr>
        <p:spPr>
          <a:xfrm>
            <a:off x="4321630" y="4683001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Flèche droite 103"/>
          <p:cNvSpPr/>
          <p:nvPr/>
        </p:nvSpPr>
        <p:spPr>
          <a:xfrm>
            <a:off x="4312131" y="5074761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Rectangle à coins arrondis 104"/>
          <p:cNvSpPr/>
          <p:nvPr/>
        </p:nvSpPr>
        <p:spPr>
          <a:xfrm>
            <a:off x="5384949" y="4664874"/>
            <a:ext cx="3197075" cy="3014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Sud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6" name="Rectangle à coins arrondis 105"/>
          <p:cNvSpPr/>
          <p:nvPr/>
        </p:nvSpPr>
        <p:spPr>
          <a:xfrm>
            <a:off x="5384949" y="5019045"/>
            <a:ext cx="6330801" cy="3270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Est, sinon Sud aurait remporté la levée avec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107" name="Groupe 106"/>
          <p:cNvGrpSpPr/>
          <p:nvPr/>
        </p:nvGrpSpPr>
        <p:grpSpPr>
          <a:xfrm>
            <a:off x="230659" y="5513413"/>
            <a:ext cx="2139051" cy="869649"/>
            <a:chOff x="328982" y="2004726"/>
            <a:chExt cx="2139051" cy="869649"/>
          </a:xfrm>
        </p:grpSpPr>
        <p:sp>
          <p:nvSpPr>
            <p:cNvPr id="108" name="Rectangle à coins arrondis 107"/>
            <p:cNvSpPr/>
            <p:nvPr/>
          </p:nvSpPr>
          <p:spPr>
            <a:xfrm>
              <a:off x="1237119" y="2004726"/>
              <a:ext cx="729669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9 5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9" name="Rectangle à coins arrondis 108"/>
            <p:cNvSpPr/>
            <p:nvPr/>
          </p:nvSpPr>
          <p:spPr>
            <a:xfrm>
              <a:off x="328982" y="2307610"/>
              <a:ext cx="1136077" cy="27209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fr-FR" sz="2000" b="1" dirty="0">
                  <a:solidFill>
                    <a:schemeClr val="tx1"/>
                  </a:solidFill>
                </a:rPr>
                <a:t>V</a:t>
              </a:r>
              <a:r>
                <a:rPr lang="fr-FR" sz="2000" b="1" dirty="0" smtClean="0">
                  <a:solidFill>
                    <a:schemeClr val="tx1"/>
                  </a:solidFill>
                </a:rPr>
                <a:t> 7 6 3 2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0" name="Rectangle à coins arrondis 109"/>
            <p:cNvSpPr/>
            <p:nvPr/>
          </p:nvSpPr>
          <p:spPr>
            <a:xfrm>
              <a:off x="1493634" y="2335854"/>
              <a:ext cx="216641" cy="215605"/>
            </a:xfrm>
            <a:prstGeom prst="roundRect">
              <a:avLst/>
            </a:prstGeom>
            <a:ln w="38100"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1" name="Ellipse 110"/>
            <p:cNvSpPr/>
            <p:nvPr/>
          </p:nvSpPr>
          <p:spPr>
            <a:xfrm>
              <a:off x="981074" y="2319535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2" name="Rectangle à coins arrondis 111"/>
            <p:cNvSpPr/>
            <p:nvPr/>
          </p:nvSpPr>
          <p:spPr>
            <a:xfrm>
              <a:off x="1738850" y="2307610"/>
              <a:ext cx="729183" cy="265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R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3" name="Rectangle à coins arrondis 112"/>
            <p:cNvSpPr/>
            <p:nvPr/>
          </p:nvSpPr>
          <p:spPr>
            <a:xfrm>
              <a:off x="1237119" y="2598675"/>
              <a:ext cx="729670" cy="2757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000" b="1" dirty="0" smtClean="0">
                  <a:solidFill>
                    <a:schemeClr val="tx1"/>
                  </a:solidFill>
                </a:rPr>
                <a:t>A</a:t>
              </a:r>
              <a:endParaRPr lang="fr-FR" sz="20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14" name="Ellipse 113"/>
            <p:cNvSpPr/>
            <p:nvPr/>
          </p:nvSpPr>
          <p:spPr>
            <a:xfrm>
              <a:off x="1601953" y="2027331"/>
              <a:ext cx="197645" cy="24231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5" name="ZoneTexte 114"/>
          <p:cNvSpPr txBox="1"/>
          <p:nvPr/>
        </p:nvSpPr>
        <p:spPr>
          <a:xfrm>
            <a:off x="2776602" y="5348832"/>
            <a:ext cx="5114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 joueur possède :</a:t>
            </a:r>
          </a:p>
          <a:p>
            <a:r>
              <a:rPr lang="fr-FR" sz="2400" dirty="0" smtClean="0"/>
              <a:t>Le 10</a:t>
            </a:r>
          </a:p>
          <a:p>
            <a:r>
              <a:rPr lang="fr-FR" sz="2400" dirty="0" smtClean="0"/>
              <a:t>La Dame</a:t>
            </a:r>
            <a:endParaRPr lang="fr-FR" sz="2400" dirty="0"/>
          </a:p>
        </p:txBody>
      </p:sp>
      <p:sp>
        <p:nvSpPr>
          <p:cNvPr id="116" name="Flèche droite 115"/>
          <p:cNvSpPr/>
          <p:nvPr/>
        </p:nvSpPr>
        <p:spPr>
          <a:xfrm>
            <a:off x="4312131" y="5844541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7" name="Flèche droite 116"/>
          <p:cNvSpPr/>
          <p:nvPr/>
        </p:nvSpPr>
        <p:spPr>
          <a:xfrm>
            <a:off x="4312131" y="6196851"/>
            <a:ext cx="745644" cy="2156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8" name="Rectangle à coins arrondis 117"/>
          <p:cNvSpPr/>
          <p:nvPr/>
        </p:nvSpPr>
        <p:spPr>
          <a:xfrm>
            <a:off x="5384949" y="5786964"/>
            <a:ext cx="3197075" cy="30142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On ne sait pas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9" name="Rectangle à coins arrondis 118"/>
          <p:cNvSpPr/>
          <p:nvPr/>
        </p:nvSpPr>
        <p:spPr>
          <a:xfrm>
            <a:off x="5384949" y="6141135"/>
            <a:ext cx="6330801" cy="32703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chemeClr val="tx1"/>
                </a:solidFill>
              </a:rPr>
              <a:t>Sud, puisqu’elle n’est pas en Est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84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6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9" grpId="0" animBg="1"/>
      <p:bldP spid="9" grpId="0" animBg="1"/>
      <p:bldP spid="80" grpId="0" animBg="1"/>
      <p:bldP spid="90" grpId="0" animBg="1"/>
      <p:bldP spid="91" grpId="0" animBg="1"/>
      <p:bldP spid="92" grpId="0" animBg="1"/>
      <p:bldP spid="93" grpId="0" animBg="1"/>
      <p:bldP spid="103" grpId="0" animBg="1"/>
      <p:bldP spid="104" grpId="0" animBg="1"/>
      <p:bldP spid="105" grpId="0" animBg="1"/>
      <p:bldP spid="106" grpId="0" animBg="1"/>
      <p:bldP spid="116" grpId="0" animBg="1"/>
      <p:bldP spid="117" grpId="0" animBg="1"/>
      <p:bldP spid="118" grpId="0" animBg="1"/>
      <p:bldP spid="1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572</Words>
  <Application>Microsoft Office PowerPoint</Application>
  <PresentationFormat>Grand écran</PresentationFormat>
  <Paragraphs>156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Thème Office</vt:lpstr>
      <vt:lpstr>Chapitre 3 - Leçon 4</vt:lpstr>
      <vt:lpstr>Chapitre 3 - Leçon 4</vt:lpstr>
      <vt:lpstr>Chapitre 3 - Leçon 4</vt:lpstr>
      <vt:lpstr>Chapitre 3 - Leçon 4</vt:lpstr>
      <vt:lpstr>Chapitre 3 - Leçon 4</vt:lpstr>
      <vt:lpstr>Chapitre 3 - Leçon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134</cp:revision>
  <dcterms:created xsi:type="dcterms:W3CDTF">2018-10-04T06:59:00Z</dcterms:created>
  <dcterms:modified xsi:type="dcterms:W3CDTF">2021-03-02T13:49:02Z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